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0" r:id="rId2"/>
    <p:sldId id="290" r:id="rId3"/>
    <p:sldId id="291" r:id="rId4"/>
    <p:sldId id="292" r:id="rId5"/>
    <p:sldId id="293" r:id="rId6"/>
    <p:sldId id="294" r:id="rId7"/>
    <p:sldId id="295" r:id="rId8"/>
    <p:sldId id="289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D62"/>
    <a:srgbClr val="FEBA25"/>
    <a:srgbClr val="FFFF00"/>
    <a:srgbClr val="262626"/>
    <a:srgbClr val="FFFFFF"/>
    <a:srgbClr val="22C978"/>
    <a:srgbClr val="C21F30"/>
    <a:srgbClr val="00004C"/>
    <a:srgbClr val="003399"/>
    <a:srgbClr val="63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247" autoAdjust="0"/>
  </p:normalViewPr>
  <p:slideViewPr>
    <p:cSldViewPr snapToGrid="0">
      <p:cViewPr>
        <p:scale>
          <a:sx n="75" d="100"/>
          <a:sy n="75" d="100"/>
        </p:scale>
        <p:origin x="1854" y="5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/>
            <a:r>
              <a:rPr lang="en-US" dirty="0"/>
              <a:t>Greetings! In this presentation, we will quickly introduce </a:t>
            </a:r>
            <a:r>
              <a:rPr lang="en-US" dirty="0" err="1"/>
              <a:t>PrestaShop</a:t>
            </a:r>
            <a:r>
              <a:rPr lang="en-US" dirty="0"/>
              <a:t>, a robust web application that will serve as the system under test throughout this course.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PrestaShop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is a software solution the creation of eCommerce websites. Although initiated by a private company, it is an open-source program that can be conveniently installed as a Docker container.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1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60C3B"/>
                </a:solidFill>
                <a:effectLst/>
                <a:latin typeface="nunito" panose="020F0502020204030204" pitchFamily="2" charset="0"/>
              </a:rPr>
              <a:t>Assuming a docker desktop is installed and the docker-compose file shown here is in the directory, </a:t>
            </a:r>
            <a:r>
              <a:rPr lang="en-US" b="0" i="0" dirty="0" err="1">
                <a:solidFill>
                  <a:srgbClr val="060C3B"/>
                </a:solidFill>
                <a:effectLst/>
                <a:latin typeface="nunito" panose="020F0502020204030204" pitchFamily="2" charset="0"/>
              </a:rPr>
              <a:t>PrestaShop</a:t>
            </a:r>
            <a:r>
              <a:rPr lang="en-US" b="0" i="0" dirty="0">
                <a:solidFill>
                  <a:srgbClr val="060C3B"/>
                </a:solidFill>
                <a:effectLst/>
                <a:latin typeface="nunito" panose="020F0502020204030204" pitchFamily="2" charset="0"/>
              </a:rPr>
              <a:t> can be installed with a single command.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3172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60C3B"/>
                </a:solidFill>
                <a:effectLst/>
                <a:latin typeface="nunito" panose="020F0502020204030204" pitchFamily="2" charset="0"/>
              </a:rPr>
              <a:t>Once installed, it can be accessed in a browser using a local address.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5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this course, we will automate some basic operations related to the shop.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764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will use the login interface, where users input their username and password and then click on the ‘Sign-in’ button to access the shop.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155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will also add items to the shopping cart and proceed to checkout items.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0705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brings us to the end of our presentation. We have presented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PrestaShop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web application, which will serve as our platform for demonstrating Provengo throughout this course.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01/29/2024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F1261-8A69-CC00-AA9B-4ED2316B0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7338"/>
            <a:ext cx="12192000" cy="6875338"/>
          </a:xfrm>
          <a:prstGeom prst="rect">
            <a:avLst/>
          </a:prstGeom>
        </p:spPr>
      </p:pic>
      <p:pic>
        <p:nvPicPr>
          <p:cNvPr id="2" name="prestashop-001">
            <a:hlinkClick r:id="" action="ppaction://media"/>
            <a:extLst>
              <a:ext uri="{FF2B5EF4-FFF2-40B4-BE49-F238E27FC236}">
                <a16:creationId xmlns:a16="http://schemas.microsoft.com/office/drawing/2014/main" id="{C2158485-0666-32BF-8B0B-B071F7AF71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58875" y="3502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tashop sample shop">
            <a:extLst>
              <a:ext uri="{FF2B5EF4-FFF2-40B4-BE49-F238E27FC236}">
                <a16:creationId xmlns:a16="http://schemas.microsoft.com/office/drawing/2014/main" id="{3B6AB618-D5A8-2E1F-5BFE-E752D2136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2"/>
          <a:stretch/>
        </p:blipFill>
        <p:spPr bwMode="auto">
          <a:xfrm>
            <a:off x="3315308" y="496061"/>
            <a:ext cx="5945424" cy="58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restashop-002">
            <a:hlinkClick r:id="" action="ppaction://media"/>
            <a:extLst>
              <a:ext uri="{FF2B5EF4-FFF2-40B4-BE49-F238E27FC236}">
                <a16:creationId xmlns:a16="http://schemas.microsoft.com/office/drawing/2014/main" id="{5DEC4B36-CC56-E558-4BFB-84FAB1C90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79475" y="2828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3F15393-4068-FB2F-B9A0-CD40ABCAE06F}"/>
              </a:ext>
            </a:extLst>
          </p:cNvPr>
          <p:cNvSpPr txBox="1"/>
          <p:nvPr/>
        </p:nvSpPr>
        <p:spPr>
          <a:xfrm>
            <a:off x="177032" y="495586"/>
            <a:ext cx="3570208" cy="48628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mysql:5.7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MYSQL_ROOT_PASSWORD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MYSQL_DATABASE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-c 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chmod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644 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sql-config.cnf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prestashop_network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sql-config.cnf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sql-config.cnf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phpmyadmin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phpmyadmin:5.2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phpmyadmin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PMA_HOST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3306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PMA_ARBITRARY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PMA_USER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root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"9090:80"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prestashop_network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33E8AD-43A9-EF43-CBCD-1238E08991D0}"/>
              </a:ext>
            </a:extLst>
          </p:cNvPr>
          <p:cNvSpPr txBox="1"/>
          <p:nvPr/>
        </p:nvSpPr>
        <p:spPr>
          <a:xfrm>
            <a:off x="5717167" y="759114"/>
            <a:ext cx="5455190" cy="1169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chemeClr val="bg1"/>
                </a:solidFill>
              </a:rPr>
              <a:t>$ </a:t>
            </a:r>
            <a:r>
              <a:rPr lang="LID4096" sz="1400" dirty="0">
                <a:solidFill>
                  <a:srgbClr val="D8DD62"/>
                </a:solidFill>
              </a:rPr>
              <a:t>docker-compose up -d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network "config_prestashop_network" with the default driver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some-mysql ... done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prestashop ... done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phpmyadmin ... done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10470-85FB-6CB0-F63E-F4C690FBF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15" y="2362579"/>
            <a:ext cx="5226794" cy="41597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3A9BCE-58E3-CB10-9B3D-6F99BB82CD76}"/>
              </a:ext>
            </a:extLst>
          </p:cNvPr>
          <p:cNvSpPr txBox="1"/>
          <p:nvPr/>
        </p:nvSpPr>
        <p:spPr>
          <a:xfrm>
            <a:off x="177032" y="126254"/>
            <a:ext cx="356507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DD62"/>
                </a:solidFill>
              </a:rPr>
              <a:t>docker-</a:t>
            </a:r>
            <a:r>
              <a:rPr lang="en-US" dirty="0" err="1">
                <a:solidFill>
                  <a:srgbClr val="D8DD62"/>
                </a:solidFill>
              </a:rPr>
              <a:t>compose.yml</a:t>
            </a:r>
            <a:endParaRPr lang="LID4096" dirty="0">
              <a:solidFill>
                <a:srgbClr val="D8DD6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FF8AA-87E8-2871-5C1F-3F090F7D0AD4}"/>
              </a:ext>
            </a:extLst>
          </p:cNvPr>
          <p:cNvSpPr txBox="1"/>
          <p:nvPr/>
        </p:nvSpPr>
        <p:spPr>
          <a:xfrm>
            <a:off x="2113492" y="3316625"/>
            <a:ext cx="2723823" cy="34778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prestashop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/prestashop:8.1.3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"8080:80"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DB_SERVER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DB_USER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root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DB_PASSWD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PS_INSTALL_AUTO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PS_DOMAIN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localhost:8080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ADMIN_MAIL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demo@prestashop.com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ADMIN_PASSWD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prestashop_demo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PS_FOLDER_ADMIN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admina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prestashop_network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prestashop_network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23" name="Picture 7" descr="Docker Logo PNG vector in SVG, PDF, AI, CDR format">
            <a:extLst>
              <a:ext uri="{FF2B5EF4-FFF2-40B4-BE49-F238E27FC236}">
                <a16:creationId xmlns:a16="http://schemas.microsoft.com/office/drawing/2014/main" id="{F8A5D418-1EEE-B2E8-A6FF-D7CFB2434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3"/>
          <a:stretch/>
        </p:blipFill>
        <p:spPr bwMode="auto">
          <a:xfrm>
            <a:off x="2789603" y="-126714"/>
            <a:ext cx="1371602" cy="6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F979B4-4388-A98D-38AC-D2C664BD099B}"/>
              </a:ext>
            </a:extLst>
          </p:cNvPr>
          <p:cNvSpPr txBox="1"/>
          <p:nvPr/>
        </p:nvSpPr>
        <p:spPr>
          <a:xfrm>
            <a:off x="8572674" y="1343889"/>
            <a:ext cx="424227" cy="519351"/>
          </a:xfrm>
          <a:prstGeom prst="ellips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6C7FF-424D-D70D-3AA2-60A3FDA460D5}"/>
              </a:ext>
            </a:extLst>
          </p:cNvPr>
          <p:cNvSpPr txBox="1"/>
          <p:nvPr/>
        </p:nvSpPr>
        <p:spPr>
          <a:xfrm>
            <a:off x="10748130" y="4795886"/>
            <a:ext cx="424227" cy="519351"/>
          </a:xfrm>
          <a:prstGeom prst="ellips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A90217-CA6A-962D-F023-5D3A60F16323}"/>
              </a:ext>
            </a:extLst>
          </p:cNvPr>
          <p:cNvSpPr txBox="1"/>
          <p:nvPr/>
        </p:nvSpPr>
        <p:spPr>
          <a:xfrm>
            <a:off x="2577489" y="480217"/>
            <a:ext cx="424227" cy="519351"/>
          </a:xfrm>
          <a:prstGeom prst="ellips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LID4096" dirty="0"/>
          </a:p>
        </p:txBody>
      </p:sp>
      <p:pic>
        <p:nvPicPr>
          <p:cNvPr id="27" name="prestashop-003">
            <a:hlinkClick r:id="" action="ppaction://media"/>
            <a:extLst>
              <a:ext uri="{FF2B5EF4-FFF2-40B4-BE49-F238E27FC236}">
                <a16:creationId xmlns:a16="http://schemas.microsoft.com/office/drawing/2014/main" id="{787EFE0D-AD2D-F451-05E8-4F9528888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336675" y="2854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2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2A9F9-B5F5-3F8B-6DBC-44D81D21F14D}"/>
              </a:ext>
            </a:extLst>
          </p:cNvPr>
          <p:cNvSpPr txBox="1"/>
          <p:nvPr/>
        </p:nvSpPr>
        <p:spPr>
          <a:xfrm>
            <a:off x="177032" y="495586"/>
            <a:ext cx="3570208" cy="48628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mysql:5.7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MYSQL_ROOT_PASSWORD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MYSQL_DATABASE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-c 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chmod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644 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sql-config.cnf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prestashop_network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sql-config.cnf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sql-config.cnf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phpmyadmin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phpmyadmin:5.2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phpmyadmin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PMA_HOST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3306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PMA_ARBITRARY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PMA_USER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root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PMA_PASSWORD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"9090:80"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prestashop_network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424-62A8-6A87-E3B3-4DDA82F9218F}"/>
              </a:ext>
            </a:extLst>
          </p:cNvPr>
          <p:cNvSpPr txBox="1"/>
          <p:nvPr/>
        </p:nvSpPr>
        <p:spPr>
          <a:xfrm>
            <a:off x="5717167" y="759114"/>
            <a:ext cx="5455190" cy="1169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chemeClr val="bg1"/>
                </a:solidFill>
              </a:rPr>
              <a:t>$ </a:t>
            </a:r>
            <a:r>
              <a:rPr lang="LID4096" sz="1400" dirty="0">
                <a:solidFill>
                  <a:srgbClr val="D8DD62"/>
                </a:solidFill>
              </a:rPr>
              <a:t>docker-compose up -d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network "config_prestashop_network" with the default driver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some-mysql ... done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prestashop ... done</a:t>
            </a:r>
          </a:p>
          <a:p>
            <a:r>
              <a:rPr lang="LID4096" sz="1400" dirty="0">
                <a:solidFill>
                  <a:schemeClr val="bg1"/>
                </a:solidFill>
              </a:rPr>
              <a:t>Creating phpmyadmin ... done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51EA02-D04F-35EC-2BE4-3C1B6EA05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15" y="2362579"/>
            <a:ext cx="5226794" cy="4159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960E81-6A58-4AC3-F984-530DD6CA7B94}"/>
              </a:ext>
            </a:extLst>
          </p:cNvPr>
          <p:cNvSpPr txBox="1"/>
          <p:nvPr/>
        </p:nvSpPr>
        <p:spPr>
          <a:xfrm>
            <a:off x="177032" y="126254"/>
            <a:ext cx="356507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DD62"/>
                </a:solidFill>
              </a:rPr>
              <a:t>docker-</a:t>
            </a:r>
            <a:r>
              <a:rPr lang="en-US" dirty="0" err="1">
                <a:solidFill>
                  <a:srgbClr val="D8DD62"/>
                </a:solidFill>
              </a:rPr>
              <a:t>compose.yml</a:t>
            </a:r>
            <a:endParaRPr lang="LID4096" dirty="0">
              <a:solidFill>
                <a:srgbClr val="D8DD6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9C1AB0-7900-26DC-ECA0-0C1CFA8CEE94}"/>
              </a:ext>
            </a:extLst>
          </p:cNvPr>
          <p:cNvSpPr/>
          <p:nvPr/>
        </p:nvSpPr>
        <p:spPr>
          <a:xfrm>
            <a:off x="7612019" y="2818246"/>
            <a:ext cx="1342393" cy="252919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5AA9E-1CD4-7AF9-DFAA-469D0C580341}"/>
              </a:ext>
            </a:extLst>
          </p:cNvPr>
          <p:cNvSpPr txBox="1"/>
          <p:nvPr/>
        </p:nvSpPr>
        <p:spPr>
          <a:xfrm>
            <a:off x="2113492" y="3316625"/>
            <a:ext cx="2723823" cy="34778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prestashop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/prestashop:8.1.3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"8080:80"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DB_SERVER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some-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DB_USER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root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DB_PASSWD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PS_INSTALL_AUTO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PS_DOMAIN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localhost:8080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ADMIN_MAIL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demo@prestashop.com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ADMIN_PASSWD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prestashop_demo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PS_FOLDER_ADMIN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admina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prestashop_network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prestashop_network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2055" name="Picture 7" descr="Docker Logo PNG vector in SVG, PDF, AI, CDR format">
            <a:extLst>
              <a:ext uri="{FF2B5EF4-FFF2-40B4-BE49-F238E27FC236}">
                <a16:creationId xmlns:a16="http://schemas.microsoft.com/office/drawing/2014/main" id="{B7438569-E32E-CC93-4B0E-B46455BF5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3"/>
          <a:stretch/>
        </p:blipFill>
        <p:spPr bwMode="auto">
          <a:xfrm>
            <a:off x="2789603" y="-126714"/>
            <a:ext cx="1371602" cy="6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9F1298-978D-1D7B-6FC3-33B12465622D}"/>
              </a:ext>
            </a:extLst>
          </p:cNvPr>
          <p:cNvSpPr txBox="1"/>
          <p:nvPr/>
        </p:nvSpPr>
        <p:spPr>
          <a:xfrm>
            <a:off x="8572674" y="1343889"/>
            <a:ext cx="424227" cy="519351"/>
          </a:xfrm>
          <a:prstGeom prst="ellips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8BBE3-FB81-8E82-F862-A2A444CE58FA}"/>
              </a:ext>
            </a:extLst>
          </p:cNvPr>
          <p:cNvSpPr txBox="1"/>
          <p:nvPr/>
        </p:nvSpPr>
        <p:spPr>
          <a:xfrm>
            <a:off x="10748130" y="4795886"/>
            <a:ext cx="424227" cy="519351"/>
          </a:xfrm>
          <a:prstGeom prst="ellips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E367E-6297-97B9-D64D-5FD96C9A6EEB}"/>
              </a:ext>
            </a:extLst>
          </p:cNvPr>
          <p:cNvSpPr txBox="1"/>
          <p:nvPr/>
        </p:nvSpPr>
        <p:spPr>
          <a:xfrm>
            <a:off x="2577489" y="480217"/>
            <a:ext cx="424227" cy="519351"/>
          </a:xfrm>
          <a:prstGeom prst="ellips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LID4096" dirty="0"/>
          </a:p>
        </p:txBody>
      </p:sp>
      <p:pic>
        <p:nvPicPr>
          <p:cNvPr id="9" name="prestashop-004">
            <a:hlinkClick r:id="" action="ppaction://media"/>
            <a:extLst>
              <a:ext uri="{FF2B5EF4-FFF2-40B4-BE49-F238E27FC236}">
                <a16:creationId xmlns:a16="http://schemas.microsoft.com/office/drawing/2014/main" id="{5DA09144-A8B8-16E5-F2E1-89705710D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844675" y="1698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3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rtoon of a child with a computer and a brain&#10;&#10;Description automatically generated">
            <a:extLst>
              <a:ext uri="{FF2B5EF4-FFF2-40B4-BE49-F238E27FC236}">
                <a16:creationId xmlns:a16="http://schemas.microsoft.com/office/drawing/2014/main" id="{5852B395-1EAE-A28D-9403-85F61D078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68" y="794840"/>
            <a:ext cx="5850732" cy="5268319"/>
          </a:xfrm>
          <a:prstGeom prst="rect">
            <a:avLst/>
          </a:prstGeom>
        </p:spPr>
      </p:pic>
      <p:pic>
        <p:nvPicPr>
          <p:cNvPr id="17" name="prestashop-005">
            <a:hlinkClick r:id="" action="ppaction://media"/>
            <a:extLst>
              <a:ext uri="{FF2B5EF4-FFF2-40B4-BE49-F238E27FC236}">
                <a16:creationId xmlns:a16="http://schemas.microsoft.com/office/drawing/2014/main" id="{973F128F-B848-AB55-7E42-0E868D8D7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136775" y="2613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41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00BB35-EBB1-67E8-4506-854DE0CAE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787" y="778831"/>
            <a:ext cx="6194425" cy="4929819"/>
          </a:xfrm>
          <a:prstGeom prst="rect">
            <a:avLst/>
          </a:prstGeom>
        </p:spPr>
      </p:pic>
      <p:pic>
        <p:nvPicPr>
          <p:cNvPr id="3" name="Picture 2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4A45CD9E-390A-902E-F601-C825B2B53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49" y="369887"/>
            <a:ext cx="1558925" cy="1558925"/>
          </a:xfrm>
          <a:prstGeom prst="rect">
            <a:avLst/>
          </a:prstGeom>
        </p:spPr>
      </p:pic>
      <p:pic>
        <p:nvPicPr>
          <p:cNvPr id="4" name="prestashop-006">
            <a:hlinkClick r:id="" action="ppaction://media"/>
            <a:extLst>
              <a:ext uri="{FF2B5EF4-FFF2-40B4-BE49-F238E27FC236}">
                <a16:creationId xmlns:a16="http://schemas.microsoft.com/office/drawing/2014/main" id="{774BC90C-0697-D082-BDB8-C2E47A792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047875" y="2041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2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5C14-F1AC-92E0-8979-9BE901991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4" y="269875"/>
            <a:ext cx="4727574" cy="446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F4C2D-C409-1058-438F-EFC9441AD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486" y="1601787"/>
            <a:ext cx="5505450" cy="52006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29E66B-9C44-96DA-BC1E-C6E0F5FE6921}"/>
              </a:ext>
            </a:extLst>
          </p:cNvPr>
          <p:cNvCxnSpPr>
            <a:cxnSpLocks/>
          </p:cNvCxnSpPr>
          <p:nvPr/>
        </p:nvCxnSpPr>
        <p:spPr>
          <a:xfrm>
            <a:off x="4318000" y="4178300"/>
            <a:ext cx="2273300" cy="0"/>
          </a:xfrm>
          <a:prstGeom prst="straightConnector1">
            <a:avLst/>
          </a:prstGeom>
          <a:ln w="57150"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12" descr="A person sitting at a desk with a computer and a phone&#10;&#10;Description automatically generated">
            <a:extLst>
              <a:ext uri="{FF2B5EF4-FFF2-40B4-BE49-F238E27FC236}">
                <a16:creationId xmlns:a16="http://schemas.microsoft.com/office/drawing/2014/main" id="{D72CA6BD-E10B-251B-6F38-F0BC69C445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6"/>
          <a:stretch/>
        </p:blipFill>
        <p:spPr>
          <a:xfrm>
            <a:off x="4458891" y="0"/>
            <a:ext cx="1715294" cy="1422399"/>
          </a:xfrm>
          <a:prstGeom prst="rect">
            <a:avLst/>
          </a:prstGeom>
        </p:spPr>
      </p:pic>
      <p:pic>
        <p:nvPicPr>
          <p:cNvPr id="16" name="Picture 15" descr="A cartoon character with a brain and a bag&#10;&#10;Description automatically generated">
            <a:extLst>
              <a:ext uri="{FF2B5EF4-FFF2-40B4-BE49-F238E27FC236}">
                <a16:creationId xmlns:a16="http://schemas.microsoft.com/office/drawing/2014/main" id="{139D28D7-F8FF-BBE1-51D6-4E8F0321A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33" y="1142999"/>
            <a:ext cx="1814715" cy="1814715"/>
          </a:xfrm>
          <a:prstGeom prst="rect">
            <a:avLst/>
          </a:prstGeom>
        </p:spPr>
      </p:pic>
      <p:pic>
        <p:nvPicPr>
          <p:cNvPr id="17" name="prestashop-007">
            <a:hlinkClick r:id="" action="ppaction://media"/>
            <a:extLst>
              <a:ext uri="{FF2B5EF4-FFF2-40B4-BE49-F238E27FC236}">
                <a16:creationId xmlns:a16="http://schemas.microsoft.com/office/drawing/2014/main" id="{C7C6C840-E92E-EA05-1E8A-6D6242705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844675" y="1927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1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restashop-008">
            <a:hlinkClick r:id="" action="ppaction://media"/>
            <a:extLst>
              <a:ext uri="{FF2B5EF4-FFF2-40B4-BE49-F238E27FC236}">
                <a16:creationId xmlns:a16="http://schemas.microsoft.com/office/drawing/2014/main" id="{6F2D6E97-17AE-C468-F13B-EAFA0CAE46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819275" y="2549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20667</TotalTime>
  <Words>833</Words>
  <Application>Microsoft Office PowerPoint</Application>
  <PresentationFormat>Widescreen</PresentationFormat>
  <Paragraphs>140</Paragraphs>
  <Slides>8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Consolas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534</cp:revision>
  <dcterms:created xsi:type="dcterms:W3CDTF">2022-11-30T16:30:03Z</dcterms:created>
  <dcterms:modified xsi:type="dcterms:W3CDTF">2024-01-30T07:08:40Z</dcterms:modified>
</cp:coreProperties>
</file>